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9" r:id="rId5"/>
    <p:sldId id="256" r:id="rId6"/>
    <p:sldId id="257" r:id="rId7"/>
    <p:sldId id="260" r:id="rId8"/>
    <p:sldId id="285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5" r:id="rId18"/>
    <p:sldId id="302" r:id="rId19"/>
    <p:sldId id="303" r:id="rId20"/>
    <p:sldId id="304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STRINGS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char* t =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s[j]; s[j]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],s[L])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],s[R])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MAX_LEN 100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char* s[N];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 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[MAX_LEN];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(char*)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strcpy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461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STRINGS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("%s\</a:t>
            </a:r>
            <a:r>
              <a:rPr lang="en-US" sz="1400" b="1" dirty="0" err="1">
                <a:latin typeface="Consolas" panose="020B0609020204030204" pitchFamily="49" charset="0"/>
              </a:rPr>
              <a:t>n",s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994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RANKING LEARNING ABILITY </a:t>
            </a:r>
            <a:r>
              <a:rPr lang="en-US" dirty="0"/>
              <a:t>(P.05.11.03)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414355" cy="425166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There is a list of students that need to be ranked by score, each student has 2 information fields: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&lt;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studentID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&gt;: student id: a string with a length between 1 and 10 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&lt;grade&gt;: score (positive integer)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Know that students' scores are different. Calculate each student's position in the ranking (the number of students in the list with a smaller score)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A positive integer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(1 &lt;=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</a:t>
            </a:r>
            <a:r>
              <a:rPr lang="en-US" sz="2000" dirty="0">
                <a:latin typeface="Lato" panose="020F0502020204030203"/>
              </a:rPr>
              <a:t>i+1 (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= 1, 2, …, n): &lt;</a:t>
            </a:r>
            <a:r>
              <a:rPr lang="en-US" sz="2000" dirty="0" err="1">
                <a:latin typeface="Lato" panose="020F0502020204030203"/>
              </a:rPr>
              <a:t>studentID</a:t>
            </a:r>
            <a:r>
              <a:rPr lang="en-US" sz="2000" dirty="0">
                <a:latin typeface="Lato" panose="020F0502020204030203"/>
              </a:rPr>
              <a:t>&gt; and &lt;grade&gt; of </a:t>
            </a:r>
            <a:r>
              <a:rPr lang="en-US" sz="2000" dirty="0" err="1">
                <a:latin typeface="Lato" panose="020F0502020204030203"/>
              </a:rPr>
              <a:t>i</a:t>
            </a:r>
            <a:r>
              <a:rPr lang="en-US" sz="2000" baseline="30000" dirty="0" err="1">
                <a:latin typeface="Lato" panose="020F0502020204030203"/>
              </a:rPr>
              <a:t>th</a:t>
            </a:r>
            <a:r>
              <a:rPr lang="en-US" sz="2000" dirty="0">
                <a:latin typeface="Lato" panose="020F0502020204030203"/>
              </a:rPr>
              <a:t> student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&lt;</a:t>
            </a:r>
            <a:r>
              <a:rPr lang="en-GB" sz="2000" dirty="0" err="1">
                <a:latin typeface="Lato" panose="020F0502020204030203"/>
              </a:rPr>
              <a:t>studentID</a:t>
            </a:r>
            <a:r>
              <a:rPr lang="en-GB" sz="2000" dirty="0">
                <a:latin typeface="Lato" panose="020F0502020204030203"/>
              </a:rPr>
              <a:t>&gt; and the rank in the ranking (The lines are sorted in lexicographic order by student number)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263576"/>
              </p:ext>
            </p:extLst>
          </p:nvPr>
        </p:nvGraphicFramePr>
        <p:xfrm>
          <a:off x="7814818" y="1615211"/>
          <a:ext cx="385864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  <a:p>
                      <a:r>
                        <a:rPr lang="pt-BR" dirty="0"/>
                        <a:t>S000003 3</a:t>
                      </a:r>
                    </a:p>
                    <a:p>
                      <a:r>
                        <a:rPr lang="pt-BR" dirty="0"/>
                        <a:t>S000002 6</a:t>
                      </a:r>
                    </a:p>
                    <a:p>
                      <a:r>
                        <a:rPr lang="pt-BR" dirty="0"/>
                        <a:t>S000005 5</a:t>
                      </a:r>
                    </a:p>
                    <a:p>
                      <a:r>
                        <a:rPr lang="pt-BR" dirty="0"/>
                        <a:t>S000004 10</a:t>
                      </a:r>
                    </a:p>
                    <a:p>
                      <a:r>
                        <a:rPr lang="pt-BR" dirty="0"/>
                        <a:t>S000001 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S000001 3</a:t>
                      </a:r>
                    </a:p>
                    <a:p>
                      <a:r>
                        <a:rPr lang="pt-BR" dirty="0"/>
                        <a:t>S000002 2</a:t>
                      </a:r>
                    </a:p>
                    <a:p>
                      <a:r>
                        <a:rPr lang="pt-BR" dirty="0"/>
                        <a:t>S000003 0</a:t>
                      </a:r>
                    </a:p>
                    <a:p>
                      <a:r>
                        <a:rPr lang="pt-BR" dirty="0"/>
                        <a:t>S000004 4</a:t>
                      </a:r>
                    </a:p>
                    <a:p>
                      <a:r>
                        <a:rPr lang="pt-BR" dirty="0"/>
                        <a:t>S000005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RANKING LEARNING ABILITY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the list of students in ascending order of scores using the sorting algorithm to accumulate the list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Then the position of student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is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1, 2, …,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the student list in lexicographic order by student number and print the results.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(S,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R = 2*i+1;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&lt;= n and S[L].grade &gt;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&lt;= n and S[R].grade &gt;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swap(a[1],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3355941"/>
            <a:ext cx="3553906" cy="16496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Student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ID; // Student ID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grade; // Score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pos; // Position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797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RANKING LEARNING ABILITY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the list of students in ascending order of scores using the sorting algorithm to accumulate the list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Then the position of student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is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1, 2, …,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the student list in lexicographic order by student number and print the results.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3355941"/>
            <a:ext cx="3553906" cy="16496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Student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ID; // Student ID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grade; // Score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pos; // Position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C134-A98C-0BBA-F8F2-C26558F0045F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Main()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Read the student list S[1], S[2], . . ., S[n];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to n do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 = i-1;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Sort S[1], . . ., S[n] by Student ID;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print(S[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].ID, ‘ ‘,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702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RANKING LEARNING ABILITY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38887" y="891407"/>
            <a:ext cx="5914377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 %</a:t>
            </a:r>
            <a:r>
              <a:rPr lang="en-US" sz="1400" b="1" dirty="0" err="1">
                <a:latin typeface="Consolas" panose="020B0609020204030204" pitchFamily="49" charset="0"/>
              </a:rPr>
              <a:t>d",S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].ID,&amp;S[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].grade);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Student t =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S[j]; S[j]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&lt; S[L].grade)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&lt; S[R].grade)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465975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Student{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char ID[10];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grade;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}Student;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Student S[N];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</p:txBody>
      </p:sp>
    </p:spTree>
    <p:extLst>
      <p:ext uri="{BB962C8B-B14F-4D97-AF65-F5344CB8AC3E}">
        <p14:creationId xmlns:p14="http://schemas.microsoft.com/office/powerpoint/2010/main" val="428186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RANKING LEARNING ABILITY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2961" y="891407"/>
            <a:ext cx="631030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heapify2(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].ID,S[L].ID)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].ID,S[R].ID)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heapify2(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buildHeap2(){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heapify2(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145464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048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RANKING LEARNING ABILITY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2961" y="891407"/>
            <a:ext cx="631030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 = i-1;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heapSort2();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print();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145464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heapSort2(){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buildHeap2();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swap(1,i); heapify2(1,i-1);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].ID,S[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54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r>
              <a:rPr lang="en-US" dirty="0"/>
              <a:t>C BASIC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SORTING AND APPLICATIONS (PART 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Sorting a sequence of integers (P.05.11.01)</a:t>
            </a:r>
          </a:p>
          <a:p>
            <a:r>
              <a:rPr lang="en-US" sz="2000" dirty="0"/>
              <a:t>Sorting a sequence of strings  (P.05.11.02)</a:t>
            </a:r>
          </a:p>
          <a:p>
            <a:r>
              <a:rPr lang="en-US" sz="2000" dirty="0"/>
              <a:t>Ranking learning ability (P.05.11.03)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INTEGERS </a:t>
            </a:r>
            <a:r>
              <a:rPr lang="en-US" dirty="0"/>
              <a:t>(P.05.11.01)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Given a </a:t>
            </a:r>
            <a:r>
              <a:rPr lang="en-US" sz="2000" dirty="0">
                <a:latin typeface="Lato" panose="020F0502020204030203" pitchFamily="34" charset="77"/>
              </a:rPr>
              <a:t>sequence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 of integers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 pitchFamily="34" charset="77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 pitchFamily="34" charset="77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 pitchFamily="34" charset="77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. Sorting the </a:t>
            </a:r>
            <a:r>
              <a:rPr lang="en-US" sz="2000" dirty="0">
                <a:latin typeface="Lato" panose="020F0502020204030203" pitchFamily="34" charset="77"/>
              </a:rPr>
              <a:t>sequence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 </a:t>
            </a:r>
            <a:r>
              <a:rPr lang="en-US" sz="2000">
                <a:latin typeface="Lato" panose="020F0502020204030203" pitchFamily="34" charset="77"/>
                <a:cs typeface="Arial" panose="020B0604020202020204" pitchFamily="34" charset="0"/>
              </a:rPr>
              <a:t>in </a:t>
            </a:r>
            <a:r>
              <a:rPr lang="en-US" sz="2000">
                <a:latin typeface="Lato" panose="020F0502020204030203"/>
                <a:cs typeface="Arial" panose="020B0604020202020204" pitchFamily="34" charset="0"/>
              </a:rPr>
              <a:t>non-decreasing order</a:t>
            </a:r>
            <a:endParaRPr lang="en-US" sz="2000" dirty="0">
              <a:latin typeface="Lato" panose="020F0502020204030203" pitchFamily="34" charset="77"/>
              <a:cs typeface="Arial" panose="020B0604020202020204" pitchFamily="34" charset="0"/>
            </a:endParaRPr>
          </a:p>
          <a:p>
            <a:pPr algn="just"/>
            <a:r>
              <a:rPr lang="en-GB" sz="2000" dirty="0">
                <a:latin typeface="Lato" panose="020F0502020204030203" pitchFamily="34" charset="77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 pitchFamily="34" charset="77"/>
              </a:rPr>
              <a:t>Line 1: An integer </a:t>
            </a:r>
            <a:r>
              <a:rPr lang="en-GB" sz="2000" i="1" dirty="0">
                <a:latin typeface="Lato" panose="020F0502020204030203" pitchFamily="34" charset="77"/>
              </a:rPr>
              <a:t>n</a:t>
            </a:r>
            <a:r>
              <a:rPr lang="en-GB" sz="2000" dirty="0">
                <a:latin typeface="Lato" panose="020F0502020204030203" pitchFamily="34" charset="77"/>
              </a:rPr>
              <a:t> (1 &lt;= </a:t>
            </a:r>
            <a:r>
              <a:rPr lang="en-GB" sz="2000" i="1" dirty="0">
                <a:latin typeface="Lato" panose="020F0502020204030203" pitchFamily="34" charset="77"/>
              </a:rPr>
              <a:t>n</a:t>
            </a:r>
            <a:r>
              <a:rPr lang="en-GB" sz="2000" dirty="0">
                <a:latin typeface="Lato" panose="020F0502020204030203" pitchFamily="34" charset="77"/>
              </a:rPr>
              <a:t> &lt;= 100000)</a:t>
            </a:r>
          </a:p>
          <a:p>
            <a:pPr lvl="1" algn="just"/>
            <a:r>
              <a:rPr lang="en-GB" sz="2000" dirty="0">
                <a:latin typeface="Lato" panose="020F0502020204030203" pitchFamily="34" charset="77"/>
              </a:rPr>
              <a:t>Line 2: Values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 pitchFamily="34" charset="77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 pitchFamily="34" charset="77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 pitchFamily="34" charset="77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 pitchFamily="34" charset="77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 pitchFamily="34" charset="77"/>
                <a:cs typeface="Arial" panose="020B0604020202020204" pitchFamily="34" charset="0"/>
              </a:rPr>
              <a:t>n</a:t>
            </a:r>
            <a:r>
              <a:rPr lang="en-GB" sz="2000" dirty="0">
                <a:latin typeface="Lato" panose="020F0502020204030203" pitchFamily="34" charset="77"/>
              </a:rPr>
              <a:t> where(1 &lt;= </a:t>
            </a:r>
            <a:r>
              <a:rPr lang="en-GB" sz="2000" i="1" dirty="0">
                <a:latin typeface="Lato" panose="020F0502020204030203" pitchFamily="34" charset="77"/>
              </a:rPr>
              <a:t>a</a:t>
            </a:r>
            <a:r>
              <a:rPr lang="en-GB" sz="2000" i="1" baseline="-25000" dirty="0">
                <a:latin typeface="Lato" panose="020F0502020204030203" pitchFamily="34" charset="77"/>
              </a:rPr>
              <a:t>i</a:t>
            </a:r>
            <a:r>
              <a:rPr lang="en-GB" sz="2000" dirty="0">
                <a:latin typeface="Lato" panose="020F0502020204030203" pitchFamily="34" charset="77"/>
              </a:rPr>
              <a:t> &lt;= 1000000)</a:t>
            </a:r>
          </a:p>
          <a:p>
            <a:pPr algn="just"/>
            <a:r>
              <a:rPr lang="en-GB" sz="2000" dirty="0">
                <a:latin typeface="Lato" panose="020F0502020204030203" pitchFamily="34" charset="77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 pitchFamily="34" charset="77"/>
              </a:rPr>
              <a:t>The sorted list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0860"/>
              </p:ext>
            </p:extLst>
          </p:nvPr>
        </p:nvGraphicFramePr>
        <p:xfrm>
          <a:off x="3864987" y="3585413"/>
          <a:ext cx="3858648" cy="158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  <a:p>
                      <a:r>
                        <a:rPr lang="en-US" dirty="0"/>
                        <a:t>4 3 6 5 1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1 3 4 5 6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INTEGERS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R = 2*i+1;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&lt;= n and a[L]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&lt;= n and a[R]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swap(a[1],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30652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Applying heap sort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INTEGERS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4"/>
            <a:ext cx="6927851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12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STRINGS </a:t>
            </a:r>
            <a:r>
              <a:rPr lang="en-US" dirty="0"/>
              <a:t>(P.05.11.02)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sequence of strings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Sort the sequence in lexicographic order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An positive integer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(1 &lt;=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2: Values of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>
                <a:latin typeface="Lato" panose="020F0502020204030203"/>
              </a:rPr>
              <a:t> where the lengths of the string are</a:t>
            </a:r>
          </a:p>
          <a:p>
            <a:pPr marL="457200" lvl="1" indent="0" algn="just">
              <a:buNone/>
            </a:pPr>
            <a:r>
              <a:rPr lang="en-GB" sz="2000" dirty="0">
                <a:latin typeface="Lato" panose="020F0502020204030203"/>
              </a:rPr>
              <a:t>between 1 and 100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a string in the sorted sequence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40522"/>
              </p:ext>
            </p:extLst>
          </p:nvPr>
        </p:nvGraphicFramePr>
        <p:xfrm>
          <a:off x="7814818" y="1615211"/>
          <a:ext cx="385864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  <a:p>
                      <a:r>
                        <a:rPr lang="pt-BR" dirty="0"/>
                        <a:t>O0001</a:t>
                      </a:r>
                    </a:p>
                    <a:p>
                      <a:r>
                        <a:rPr lang="pt-BR" dirty="0"/>
                        <a:t>Z002</a:t>
                      </a:r>
                    </a:p>
                    <a:p>
                      <a:r>
                        <a:rPr lang="pt-BR" dirty="0"/>
                        <a:t>R003</a:t>
                      </a:r>
                    </a:p>
                    <a:p>
                      <a:r>
                        <a:rPr lang="pt-BR" dirty="0"/>
                        <a:t>R00004</a:t>
                      </a:r>
                    </a:p>
                    <a:p>
                      <a:r>
                        <a:rPr lang="pt-BR" dirty="0"/>
                        <a:t>P05</a:t>
                      </a:r>
                    </a:p>
                    <a:p>
                      <a:r>
                        <a:rPr lang="pt-BR" dirty="0"/>
                        <a:t>P00006</a:t>
                      </a:r>
                    </a:p>
                    <a:p>
                      <a:r>
                        <a:rPr lang="pt-BR" dirty="0"/>
                        <a:t>T0007</a:t>
                      </a:r>
                    </a:p>
                    <a:p>
                      <a:r>
                        <a:rPr lang="pt-BR" dirty="0"/>
                        <a:t>X08</a:t>
                      </a:r>
                    </a:p>
                    <a:p>
                      <a:r>
                        <a:rPr lang="pt-BR" dirty="0"/>
                        <a:t>N09</a:t>
                      </a:r>
                    </a:p>
                    <a:p>
                      <a:r>
                        <a:rPr lang="pt-BR" dirty="0"/>
                        <a:t>I010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I010</a:t>
                      </a:r>
                    </a:p>
                    <a:p>
                      <a:r>
                        <a:rPr lang="pt-BR" dirty="0"/>
                        <a:t>N09</a:t>
                      </a:r>
                    </a:p>
                    <a:p>
                      <a:r>
                        <a:rPr lang="pt-BR" dirty="0"/>
                        <a:t>O0001</a:t>
                      </a:r>
                    </a:p>
                    <a:p>
                      <a:r>
                        <a:rPr lang="pt-BR" dirty="0"/>
                        <a:t>P00006</a:t>
                      </a:r>
                    </a:p>
                    <a:p>
                      <a:r>
                        <a:rPr lang="pt-BR" dirty="0"/>
                        <a:t>P05</a:t>
                      </a:r>
                    </a:p>
                    <a:p>
                      <a:r>
                        <a:rPr lang="pt-BR" dirty="0"/>
                        <a:t>R00004</a:t>
                      </a:r>
                    </a:p>
                    <a:p>
                      <a:r>
                        <a:rPr lang="pt-BR" dirty="0"/>
                        <a:t>R003</a:t>
                      </a:r>
                    </a:p>
                    <a:p>
                      <a:r>
                        <a:rPr lang="pt-BR" dirty="0"/>
                        <a:t>T0007</a:t>
                      </a:r>
                    </a:p>
                    <a:p>
                      <a:r>
                        <a:rPr lang="pt-BR" dirty="0"/>
                        <a:t>X08</a:t>
                      </a:r>
                    </a:p>
                    <a:p>
                      <a:r>
                        <a:rPr lang="pt-BR" dirty="0"/>
                        <a:t>Z002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5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SEQUENCE OF STRINGS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9294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Using an array of pointers, each pointer points to an array of characters (dynamically allocated)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When swapping 2 elements, only swap 2 pointers (do not use the string copy function).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Heap sort algorithm is applied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R = 2*i+1;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&lt;= n and a[L]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&lt;= n and a[R]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swap(a[1],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486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aca7c73a-4441-494b-bdc7-d241e2e7c022"/>
    <ds:schemaRef ds:uri="http://schemas.openxmlformats.org/package/2006/metadata/core-properties"/>
    <ds:schemaRef ds:uri="ec3c8a1e-e7d2-40eb-a53e-dfc8e21c73f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0E1C548-1FC2-4A5D-82F4-CFF44F68CA51}"/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2387</Words>
  <Application>Microsoft Macintosh PowerPoint</Application>
  <PresentationFormat>Widescreen</PresentationFormat>
  <Paragraphs>331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Consolas</vt:lpstr>
      <vt:lpstr>Lato</vt:lpstr>
      <vt:lpstr>Office Theme</vt:lpstr>
      <vt:lpstr>PowerPoint Presentation</vt:lpstr>
      <vt:lpstr>C BASIC</vt:lpstr>
      <vt:lpstr>PowerPoint Presentation</vt:lpstr>
      <vt:lpstr>CONTENT</vt:lpstr>
      <vt:lpstr>SORTING A SEQUENCE OF INTEGERS (P.05.11.01)</vt:lpstr>
      <vt:lpstr>SORTING A SEQUENCE OF INTEGERS - PSEUDOCODE</vt:lpstr>
      <vt:lpstr>SORTING A SEQUENCE OF INTEGERS – COMPLETE CODE</vt:lpstr>
      <vt:lpstr>SORTING A SEQUENCE OF STRINGS (P.05.11.02)</vt:lpstr>
      <vt:lpstr>SORTING A SEQUENCE OF STRINGS - PSEUDOCODE</vt:lpstr>
      <vt:lpstr>SORTING A SEQUENCE OF STRINGS - CODE</vt:lpstr>
      <vt:lpstr>SORTING A SEQUENCE OF STRINGS - CODE</vt:lpstr>
      <vt:lpstr>RANKING LEARNING ABILITY (P.05.11.03)</vt:lpstr>
      <vt:lpstr>RANKING LEARNING ABILITY - PSEUDOCODE</vt:lpstr>
      <vt:lpstr>RANKING LEARNING ABILITY - PSEUDOCODE</vt:lpstr>
      <vt:lpstr>RANKING LEARNING ABILITY – COMPLETE CODE</vt:lpstr>
      <vt:lpstr>RANKING LEARNING ABILITY – COMPLETE CODE</vt:lpstr>
      <vt:lpstr>RANKING LEARNING ABILITY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91</cp:revision>
  <dcterms:created xsi:type="dcterms:W3CDTF">2021-05-28T04:32:29Z</dcterms:created>
  <dcterms:modified xsi:type="dcterms:W3CDTF">2023-12-22T03:13:34Z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